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384d3f33a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384d3f33a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384d3f33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384d3f33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384d3f33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384d3f33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384d3f33a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384d3f33a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384d3f33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384d3f33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384d3f33a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384d3f33a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384d3f33a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384d3f33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384d3f33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384d3f33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384d3f33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384d3f33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384d3f33a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384d3f33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384d3f33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384d3f33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384d3f33a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384d3f33a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384d3f33a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384d3f33a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15bcac96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15bcac96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f7cb488e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f7cb488e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384d3f33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384d3f33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384d3f33a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384d3f33a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384d3f3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384d3f3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384d3f33a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384d3f33a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384d3f33a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384d3f33a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bbc.com" TargetMode="External"/><Relationship Id="rId4" Type="http://schemas.openxmlformats.org/officeDocument/2006/relationships/hyperlink" Target="http://www.bbc.com" TargetMode="External"/><Relationship Id="rId5" Type="http://schemas.openxmlformats.org/officeDocument/2006/relationships/hyperlink" Target="https://esrl.dk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en.wikipedia.org/wiki/POODLE" TargetMode="External"/><Relationship Id="rId4" Type="http://schemas.openxmlformats.org/officeDocument/2006/relationships/hyperlink" Target="https://en.wikipedia.org/wiki/POODL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950" y="0"/>
            <a:ext cx="38576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0" y="4260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SSL/TLS</a:t>
            </a:r>
            <a:endParaRPr/>
          </a:p>
        </p:txBody>
      </p:sp>
      <p:sp>
        <p:nvSpPr>
          <p:cNvPr id="145" name="Google Shape;145;p22"/>
          <p:cNvSpPr txBox="1"/>
          <p:nvPr/>
        </p:nvSpPr>
        <p:spPr>
          <a:xfrm>
            <a:off x="254375" y="1220450"/>
            <a:ext cx="8481600" cy="3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TLS handshake layer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Authentication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Key exchange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TLS record layer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Encryption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Transmission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Encryption</a:t>
            </a:r>
            <a:endParaRPr/>
          </a:p>
        </p:txBody>
      </p:sp>
      <p:pic>
        <p:nvPicPr>
          <p:cNvPr id="151" name="Google Shape;151;p23"/>
          <p:cNvPicPr preferRelativeResize="0"/>
          <p:nvPr/>
        </p:nvPicPr>
        <p:blipFill rotWithShape="1">
          <a:blip r:embed="rId3">
            <a:alphaModFix/>
          </a:blip>
          <a:srcRect b="13360" l="0" r="0" t="53722"/>
          <a:stretch/>
        </p:blipFill>
        <p:spPr>
          <a:xfrm>
            <a:off x="1758900" y="1877262"/>
            <a:ext cx="5626199" cy="1388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Encryption</a:t>
            </a:r>
            <a:endParaRPr/>
          </a:p>
        </p:txBody>
      </p:sp>
      <p:pic>
        <p:nvPicPr>
          <p:cNvPr id="157" name="Google Shape;157;p24"/>
          <p:cNvPicPr preferRelativeResize="0"/>
          <p:nvPr/>
        </p:nvPicPr>
        <p:blipFill rotWithShape="1">
          <a:blip r:embed="rId3">
            <a:alphaModFix/>
          </a:blip>
          <a:srcRect b="13360" l="0" r="0" t="53722"/>
          <a:stretch/>
        </p:blipFill>
        <p:spPr>
          <a:xfrm>
            <a:off x="1758900" y="871312"/>
            <a:ext cx="5626199" cy="138897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4"/>
          <p:cNvSpPr txBox="1"/>
          <p:nvPr/>
        </p:nvSpPr>
        <p:spPr>
          <a:xfrm>
            <a:off x="507350" y="2947900"/>
            <a:ext cx="7960200" cy="19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Bruteforce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Key exchange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Encryption</a:t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4525" y="1138254"/>
            <a:ext cx="5734050" cy="286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Encryption</a:t>
            </a:r>
            <a:endParaRPr/>
          </a:p>
        </p:txBody>
      </p:sp>
      <p:pic>
        <p:nvPicPr>
          <p:cNvPr id="170" name="Google Shape;17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4525" y="1138254"/>
            <a:ext cx="5734050" cy="286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6"/>
          <p:cNvSpPr txBox="1"/>
          <p:nvPr/>
        </p:nvSpPr>
        <p:spPr>
          <a:xfrm>
            <a:off x="575125" y="4183175"/>
            <a:ext cx="6136500" cy="7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Algorithm = cipher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Encryption - Caesar cipher</a:t>
            </a:r>
            <a:endParaRPr/>
          </a:p>
        </p:txBody>
      </p:sp>
      <p:sp>
        <p:nvSpPr>
          <p:cNvPr id="177" name="Google Shape;177;p27"/>
          <p:cNvSpPr txBox="1"/>
          <p:nvPr/>
        </p:nvSpPr>
        <p:spPr>
          <a:xfrm>
            <a:off x="330975" y="954900"/>
            <a:ext cx="8067900" cy="3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/>
        </p:nvSpPr>
        <p:spPr>
          <a:xfrm>
            <a:off x="390650" y="1974925"/>
            <a:ext cx="83445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Plain:     ABCDEFGHIJKLMNOPQRSTUVWXYZ</a:t>
            </a:r>
            <a:br>
              <a:rPr lang="da"/>
            </a:br>
            <a:r>
              <a:rPr lang="da"/>
              <a:t>Cipher:   XYZABCDEFGHIJKLMNOPQRSTUVW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7"/>
          <p:cNvSpPr txBox="1"/>
          <p:nvPr/>
        </p:nvSpPr>
        <p:spPr>
          <a:xfrm>
            <a:off x="423200" y="833038"/>
            <a:ext cx="8040900" cy="9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Left shift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 =&gt;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 =&gt; B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Encryption - Caesar cipher</a:t>
            </a:r>
            <a:endParaRPr/>
          </a:p>
        </p:txBody>
      </p:sp>
      <p:sp>
        <p:nvSpPr>
          <p:cNvPr id="185" name="Google Shape;185;p28"/>
          <p:cNvSpPr txBox="1"/>
          <p:nvPr/>
        </p:nvSpPr>
        <p:spPr>
          <a:xfrm>
            <a:off x="330975" y="954900"/>
            <a:ext cx="8067900" cy="3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8"/>
          <p:cNvSpPr txBox="1"/>
          <p:nvPr/>
        </p:nvSpPr>
        <p:spPr>
          <a:xfrm>
            <a:off x="390650" y="1974925"/>
            <a:ext cx="83445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Plain:     ABCDEFGHIJKLMNOPQRSTUVWXYZ</a:t>
            </a:r>
            <a:br>
              <a:rPr lang="da"/>
            </a:br>
            <a:r>
              <a:rPr lang="da"/>
              <a:t>Cipher:   XYZABCDEFGHIJKLMNOPQRSTUVW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Attacker: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Knows or can guess word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Distribution of letters</a:t>
            </a:r>
            <a:endParaRPr/>
          </a:p>
        </p:txBody>
      </p:sp>
      <p:sp>
        <p:nvSpPr>
          <p:cNvPr id="187" name="Google Shape;187;p28"/>
          <p:cNvSpPr txBox="1"/>
          <p:nvPr/>
        </p:nvSpPr>
        <p:spPr>
          <a:xfrm>
            <a:off x="423200" y="833038"/>
            <a:ext cx="8040900" cy="9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Left shift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 =&gt;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 =&gt; B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Encryption</a:t>
            </a:r>
            <a:endParaRPr/>
          </a:p>
        </p:txBody>
      </p:sp>
      <p:sp>
        <p:nvSpPr>
          <p:cNvPr id="193" name="Google Shape;193;p29"/>
          <p:cNvSpPr txBox="1"/>
          <p:nvPr/>
        </p:nvSpPr>
        <p:spPr>
          <a:xfrm>
            <a:off x="423200" y="1063425"/>
            <a:ext cx="8279400" cy="3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Symmetric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Private/shared key algorithms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da"/>
              <a:t>DES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da"/>
              <a:t>3DES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da"/>
              <a:t>AES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3779" y="2425249"/>
            <a:ext cx="5617046" cy="2543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2/3</a:t>
            </a:r>
            <a:endParaRPr/>
          </a:p>
        </p:txBody>
      </p:sp>
      <p:sp>
        <p:nvSpPr>
          <p:cNvPr id="200" name="Google Shape;200;p30"/>
          <p:cNvSpPr txBox="1"/>
          <p:nvPr/>
        </p:nvSpPr>
        <p:spPr>
          <a:xfrm>
            <a:off x="309250" y="1036300"/>
            <a:ext cx="83121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Install “gpg” on your PC &amp; on your RPIIXX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Create a file with cleartext and encrypt it on RPIIXX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 gpg --output ciphertext.gpg --passphrase SomeSecretKey --symmetric cleartext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Scp the ciphertext to your PC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Decrypt the message on your PC and see cleartext again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gpg  --decrypt ciphertext.gpg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Encryption</a:t>
            </a:r>
            <a:endParaRPr/>
          </a:p>
        </p:txBody>
      </p:sp>
      <p:sp>
        <p:nvSpPr>
          <p:cNvPr id="206" name="Google Shape;206;p31"/>
          <p:cNvSpPr txBox="1"/>
          <p:nvPr/>
        </p:nvSpPr>
        <p:spPr>
          <a:xfrm>
            <a:off x="423200" y="1063425"/>
            <a:ext cx="8279400" cy="3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Symmetric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private/shared key algorithms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Asymmetric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public/private key algorithms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da"/>
              <a:t>RSA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Expensive...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3150" y="2401000"/>
            <a:ext cx="5980849" cy="274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Cryptography 1</a:t>
            </a:r>
            <a:endParaRPr/>
          </a:p>
        </p:txBody>
      </p:sp>
      <p:sp>
        <p:nvSpPr>
          <p:cNvPr id="73" name="Google Shape;73;p1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Made by John Hallam &amp; Mathias Neerup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Asymetric key exchange</a:t>
            </a:r>
            <a:endParaRPr/>
          </a:p>
        </p:txBody>
      </p:sp>
      <p:pic>
        <p:nvPicPr>
          <p:cNvPr id="213" name="Google Shape;2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75" y="1143000"/>
            <a:ext cx="428625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3/3</a:t>
            </a:r>
            <a:endParaRPr/>
          </a:p>
        </p:txBody>
      </p:sp>
      <p:sp>
        <p:nvSpPr>
          <p:cNvPr id="219" name="Google Shape;219;p33"/>
          <p:cNvSpPr txBox="1"/>
          <p:nvPr/>
        </p:nvSpPr>
        <p:spPr>
          <a:xfrm>
            <a:off x="406925" y="1063425"/>
            <a:ext cx="8355600" cy="38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Generate asymmetric keypair on your PC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gpg --gen-key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Export public key and save as mykey.pub on your PC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gpg --armor --export &lt;email you used&gt;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Scp the public key to your RPIIXX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Import public key on RPIIXX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gpg --import mykey.pub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Encrypt file using the public key on RPII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gpg --encrypt --recipient &lt;email you used&gt; text.txt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Scp text.txt.gpg (contains the ciphertext) to your PC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Decrypt using the private key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gpg --decrypt cleartext.txt.gpg</a:t>
            </a:r>
            <a:endParaRPr/>
          </a:p>
        </p:txBody>
      </p:sp>
      <p:sp>
        <p:nvSpPr>
          <p:cNvPr id="220" name="Google Shape;220;p33"/>
          <p:cNvSpPr txBox="1"/>
          <p:nvPr/>
        </p:nvSpPr>
        <p:spPr>
          <a:xfrm>
            <a:off x="656500" y="4622650"/>
            <a:ext cx="3354000" cy="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(share public key over GPG keyserver)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Agenda</a:t>
            </a:r>
            <a:endParaRPr/>
          </a:p>
        </p:txBody>
      </p:sp>
      <p:cxnSp>
        <p:nvCxnSpPr>
          <p:cNvPr id="79" name="Google Shape;79;p15"/>
          <p:cNvCxnSpPr/>
          <p:nvPr/>
        </p:nvCxnSpPr>
        <p:spPr>
          <a:xfrm>
            <a:off x="432550" y="2426000"/>
            <a:ext cx="83028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80" name="Google Shape;80;p15"/>
          <p:cNvSpPr txBox="1"/>
          <p:nvPr/>
        </p:nvSpPr>
        <p:spPr>
          <a:xfrm>
            <a:off x="338525" y="2106275"/>
            <a:ext cx="11190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SSL/TLS</a:t>
            </a:r>
            <a:endParaRPr/>
          </a:p>
        </p:txBody>
      </p:sp>
      <p:cxnSp>
        <p:nvCxnSpPr>
          <p:cNvPr id="81" name="Google Shape;81;p15"/>
          <p:cNvCxnSpPr/>
          <p:nvPr/>
        </p:nvCxnSpPr>
        <p:spPr>
          <a:xfrm rot="10800000">
            <a:off x="1607925" y="1988600"/>
            <a:ext cx="0" cy="45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5"/>
          <p:cNvSpPr txBox="1"/>
          <p:nvPr/>
        </p:nvSpPr>
        <p:spPr>
          <a:xfrm>
            <a:off x="1102500" y="1640775"/>
            <a:ext cx="11613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Encryption</a:t>
            </a:r>
            <a:endParaRPr/>
          </a:p>
        </p:txBody>
      </p:sp>
      <p:cxnSp>
        <p:nvCxnSpPr>
          <p:cNvPr id="83" name="Google Shape;83;p15"/>
          <p:cNvCxnSpPr/>
          <p:nvPr/>
        </p:nvCxnSpPr>
        <p:spPr>
          <a:xfrm>
            <a:off x="2463625" y="2435400"/>
            <a:ext cx="0" cy="41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" name="Google Shape;84;p15"/>
          <p:cNvSpPr txBox="1"/>
          <p:nvPr/>
        </p:nvSpPr>
        <p:spPr>
          <a:xfrm>
            <a:off x="2026375" y="2755375"/>
            <a:ext cx="8745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Hashing</a:t>
            </a:r>
            <a:endParaRPr/>
          </a:p>
        </p:txBody>
      </p:sp>
      <p:cxnSp>
        <p:nvCxnSpPr>
          <p:cNvPr id="85" name="Google Shape;85;p15"/>
          <p:cNvCxnSpPr/>
          <p:nvPr/>
        </p:nvCxnSpPr>
        <p:spPr>
          <a:xfrm flipH="1" rot="10800000">
            <a:off x="2985475" y="2064000"/>
            <a:ext cx="4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" name="Google Shape;86;p15"/>
          <p:cNvSpPr txBox="1"/>
          <p:nvPr/>
        </p:nvSpPr>
        <p:spPr>
          <a:xfrm>
            <a:off x="2623525" y="1687575"/>
            <a:ext cx="7239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</a:t>
            </a:r>
            <a:r>
              <a:rPr lang="da"/>
              <a:t>igest</a:t>
            </a:r>
            <a:endParaRPr/>
          </a:p>
        </p:txBody>
      </p:sp>
      <p:cxnSp>
        <p:nvCxnSpPr>
          <p:cNvPr id="87" name="Google Shape;87;p15"/>
          <p:cNvCxnSpPr/>
          <p:nvPr/>
        </p:nvCxnSpPr>
        <p:spPr>
          <a:xfrm>
            <a:off x="3488550" y="2440100"/>
            <a:ext cx="0" cy="45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5"/>
          <p:cNvSpPr txBox="1"/>
          <p:nvPr/>
        </p:nvSpPr>
        <p:spPr>
          <a:xfrm>
            <a:off x="2849150" y="2755375"/>
            <a:ext cx="13257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Authentication</a:t>
            </a:r>
            <a:endParaRPr/>
          </a:p>
        </p:txBody>
      </p:sp>
      <p:cxnSp>
        <p:nvCxnSpPr>
          <p:cNvPr id="89" name="Google Shape;89;p15"/>
          <p:cNvCxnSpPr/>
          <p:nvPr/>
        </p:nvCxnSpPr>
        <p:spPr>
          <a:xfrm flipH="1" rot="10800000">
            <a:off x="4240800" y="2045300"/>
            <a:ext cx="4800" cy="39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5"/>
          <p:cNvSpPr txBox="1"/>
          <p:nvPr/>
        </p:nvSpPr>
        <p:spPr>
          <a:xfrm>
            <a:off x="3878775" y="1739300"/>
            <a:ext cx="8088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Ciphers</a:t>
            </a:r>
            <a:endParaRPr/>
          </a:p>
        </p:txBody>
      </p:sp>
      <p:cxnSp>
        <p:nvCxnSpPr>
          <p:cNvPr id="91" name="Google Shape;91;p15"/>
          <p:cNvCxnSpPr/>
          <p:nvPr/>
        </p:nvCxnSpPr>
        <p:spPr>
          <a:xfrm>
            <a:off x="4974250" y="2440100"/>
            <a:ext cx="0" cy="4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5"/>
          <p:cNvSpPr txBox="1"/>
          <p:nvPr/>
        </p:nvSpPr>
        <p:spPr>
          <a:xfrm>
            <a:off x="4513475" y="2790775"/>
            <a:ext cx="1142400" cy="1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Certificates</a:t>
            </a:r>
            <a:endParaRPr/>
          </a:p>
        </p:txBody>
      </p:sp>
      <p:cxnSp>
        <p:nvCxnSpPr>
          <p:cNvPr id="93" name="Google Shape;93;p15"/>
          <p:cNvCxnSpPr/>
          <p:nvPr/>
        </p:nvCxnSpPr>
        <p:spPr>
          <a:xfrm rot="10800000">
            <a:off x="5561950" y="2125200"/>
            <a:ext cx="0" cy="3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" name="Google Shape;94;p15"/>
          <p:cNvSpPr txBox="1"/>
          <p:nvPr/>
        </p:nvSpPr>
        <p:spPr>
          <a:xfrm>
            <a:off x="5185800" y="1769900"/>
            <a:ext cx="8088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Signing</a:t>
            </a:r>
            <a:endParaRPr/>
          </a:p>
        </p:txBody>
      </p:sp>
      <p:cxnSp>
        <p:nvCxnSpPr>
          <p:cNvPr id="95" name="Google Shape;95;p15"/>
          <p:cNvCxnSpPr/>
          <p:nvPr/>
        </p:nvCxnSpPr>
        <p:spPr>
          <a:xfrm>
            <a:off x="6112025" y="2449500"/>
            <a:ext cx="0" cy="4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5"/>
          <p:cNvSpPr txBox="1"/>
          <p:nvPr/>
        </p:nvSpPr>
        <p:spPr>
          <a:xfrm>
            <a:off x="5655875" y="2790775"/>
            <a:ext cx="12036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Protocols</a:t>
            </a:r>
            <a:endParaRPr/>
          </a:p>
        </p:txBody>
      </p:sp>
      <p:cxnSp>
        <p:nvCxnSpPr>
          <p:cNvPr id="97" name="Google Shape;97;p15"/>
          <p:cNvCxnSpPr/>
          <p:nvPr/>
        </p:nvCxnSpPr>
        <p:spPr>
          <a:xfrm rot="10800000">
            <a:off x="6568075" y="2115800"/>
            <a:ext cx="0" cy="32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15"/>
          <p:cNvSpPr txBox="1"/>
          <p:nvPr/>
        </p:nvSpPr>
        <p:spPr>
          <a:xfrm>
            <a:off x="6074375" y="1765250"/>
            <a:ext cx="1161300" cy="1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Wireshark</a:t>
            </a:r>
            <a:endParaRPr/>
          </a:p>
        </p:txBody>
      </p:sp>
      <p:cxnSp>
        <p:nvCxnSpPr>
          <p:cNvPr id="99" name="Google Shape;99;p15"/>
          <p:cNvCxnSpPr/>
          <p:nvPr/>
        </p:nvCxnSpPr>
        <p:spPr>
          <a:xfrm>
            <a:off x="7419050" y="2449500"/>
            <a:ext cx="0" cy="4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5"/>
          <p:cNvSpPr txBox="1"/>
          <p:nvPr/>
        </p:nvSpPr>
        <p:spPr>
          <a:xfrm>
            <a:off x="6887800" y="2798875"/>
            <a:ext cx="12648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MITM Proxy</a:t>
            </a:r>
            <a:endParaRPr/>
          </a:p>
        </p:txBody>
      </p:sp>
      <p:cxnSp>
        <p:nvCxnSpPr>
          <p:cNvPr id="101" name="Google Shape;101;p15"/>
          <p:cNvCxnSpPr/>
          <p:nvPr/>
        </p:nvCxnSpPr>
        <p:spPr>
          <a:xfrm>
            <a:off x="437250" y="2430700"/>
            <a:ext cx="0" cy="44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" name="Google Shape;102;p15"/>
          <p:cNvSpPr txBox="1"/>
          <p:nvPr/>
        </p:nvSpPr>
        <p:spPr>
          <a:xfrm>
            <a:off x="0" y="2792875"/>
            <a:ext cx="11190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Motivation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Motivation (Exercise 1/3)</a:t>
            </a:r>
            <a:endParaRPr/>
          </a:p>
        </p:txBody>
      </p:sp>
      <p:sp>
        <p:nvSpPr>
          <p:cNvPr id="108" name="Google Shape;108;p16"/>
          <p:cNvSpPr txBox="1"/>
          <p:nvPr/>
        </p:nvSpPr>
        <p:spPr>
          <a:xfrm>
            <a:off x="253875" y="898000"/>
            <a:ext cx="7875000" cy="39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Open wireshark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filter “http”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Visit </a:t>
            </a:r>
            <a:r>
              <a:rPr lang="da" u="sng">
                <a:solidFill>
                  <a:schemeClr val="hlink"/>
                </a:solidFill>
                <a:hlinkClick r:id="rId3"/>
              </a:rPr>
              <a:t>http://</a:t>
            </a:r>
            <a:r>
              <a:rPr lang="da" u="sng">
                <a:solidFill>
                  <a:schemeClr val="hlink"/>
                </a:solidFill>
                <a:hlinkClick r:id="rId4"/>
              </a:rPr>
              <a:t>www.bbc.com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Find packet containing “GET / HTTP/1.1”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Start new capture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Filter “https”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Visit </a:t>
            </a:r>
            <a:r>
              <a:rPr lang="da" u="sng">
                <a:solidFill>
                  <a:schemeClr val="hlink"/>
                </a:solidFill>
                <a:hlinkClick r:id="rId5"/>
              </a:rPr>
              <a:t>https://esrl.dk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Find packet containing “GET / HTTP/1.1”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Motivation</a:t>
            </a:r>
            <a:endParaRPr/>
          </a:p>
        </p:txBody>
      </p:sp>
      <p:sp>
        <p:nvSpPr>
          <p:cNvPr id="114" name="Google Shape;114;p17"/>
          <p:cNvSpPr txBox="1"/>
          <p:nvPr/>
        </p:nvSpPr>
        <p:spPr>
          <a:xfrm>
            <a:off x="390225" y="1048450"/>
            <a:ext cx="7955100" cy="3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The connection is private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Eavesdroppers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The connection is reliable (integrity)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Tampering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MAC (message authentication code)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da"/>
              <a:t>HMAC (Hash-based Message Authentication Code)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Identity of the communicating parties can be authenticated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MITM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SSL/TLS cons</a:t>
            </a:r>
            <a:endParaRPr/>
          </a:p>
        </p:txBody>
      </p:sp>
      <p:sp>
        <p:nvSpPr>
          <p:cNvPr id="120" name="Google Shape;120;p18"/>
          <p:cNvSpPr txBox="1"/>
          <p:nvPr/>
        </p:nvSpPr>
        <p:spPr>
          <a:xfrm>
            <a:off x="393625" y="1005950"/>
            <a:ext cx="8091300" cy="37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Latency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Handshake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Complexity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Protocol - no ciphers!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SSL(depricated)/TLS - protocol</a:t>
            </a:r>
            <a:endParaRPr/>
          </a:p>
        </p:txBody>
      </p:sp>
      <p:sp>
        <p:nvSpPr>
          <p:cNvPr id="126" name="Google Shape;126;p19"/>
          <p:cNvSpPr txBox="1"/>
          <p:nvPr/>
        </p:nvSpPr>
        <p:spPr>
          <a:xfrm>
            <a:off x="413725" y="1062550"/>
            <a:ext cx="8298300" cy="3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da" sz="1100"/>
              <a:t>1995</a:t>
            </a:r>
            <a:r>
              <a:rPr lang="da" sz="1100"/>
              <a:t>: SSL v2 was the first public release of SSL by Netscape.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da" sz="1100"/>
              <a:t>1996</a:t>
            </a:r>
            <a:r>
              <a:rPr lang="da" sz="1100"/>
              <a:t>: SSL v3 was a new version that fixed several security design flaws of SSL v2. By 2004, v3 was considered insecure due to the</a:t>
            </a:r>
            <a:r>
              <a:rPr lang="da" sz="1100">
                <a:uFill>
                  <a:noFill/>
                </a:uFill>
                <a:hlinkClick r:id="rId3"/>
              </a:rPr>
              <a:t> </a:t>
            </a:r>
            <a:r>
              <a:rPr lang="da" sz="1100" u="sng">
                <a:solidFill>
                  <a:schemeClr val="hlink"/>
                </a:solidFill>
                <a:hlinkClick r:id="rId4"/>
              </a:rPr>
              <a:t>POODLE</a:t>
            </a:r>
            <a:r>
              <a:rPr lang="da" sz="1100"/>
              <a:t> attack.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da" sz="1100"/>
              <a:t>1999</a:t>
            </a:r>
            <a:r>
              <a:rPr lang="da" sz="1100"/>
              <a:t>: TLS v1.0 was released with an SSL fallback mechanism for backwards-compatibility.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da" sz="1100"/>
              <a:t>2006</a:t>
            </a:r>
            <a:r>
              <a:rPr lang="da" sz="1100"/>
              <a:t>: TLS v1.1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da" sz="1100"/>
              <a:t>2008: TLS v1.2 is the current TLS standard and is used in most cases.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da" sz="1100"/>
              <a:t>TLS v1.3</a:t>
            </a:r>
            <a:r>
              <a:rPr lang="da" sz="1100"/>
              <a:t> is currently still only a working draft specification.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9"/>
          <p:cNvSpPr txBox="1"/>
          <p:nvPr/>
        </p:nvSpPr>
        <p:spPr>
          <a:xfrm>
            <a:off x="4499400" y="4734450"/>
            <a:ext cx="43161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https://www.hostingadvice.com/how-to/tls-vs-ssl/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TLS - 1.2</a:t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663" y="923850"/>
            <a:ext cx="6965772" cy="421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TLS - 1.3</a:t>
            </a:r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488" y="1362075"/>
            <a:ext cx="7858125" cy="3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